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57" r:id="rId3"/>
    <p:sldId id="267" r:id="rId4"/>
    <p:sldId id="258" r:id="rId5"/>
    <p:sldId id="259" r:id="rId6"/>
    <p:sldId id="265" r:id="rId7"/>
    <p:sldId id="260" r:id="rId8"/>
    <p:sldId id="261" r:id="rId9"/>
    <p:sldId id="262" r:id="rId10"/>
    <p:sldId id="263" r:id="rId11"/>
    <p:sldId id="264"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964" autoAdjust="0"/>
  </p:normalViewPr>
  <p:slideViewPr>
    <p:cSldViewPr>
      <p:cViewPr varScale="1">
        <p:scale>
          <a:sx n="67" d="100"/>
          <a:sy n="67" d="100"/>
        </p:scale>
        <p:origin x="147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2E6CE9-BE1B-46CB-B6DD-652FF5F85DC4}" type="datetimeFigureOut">
              <a:rPr lang="en-GB" smtClean="0"/>
              <a:pPr/>
              <a:t>29/11/2018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DA691F-F24C-44A6-8CDF-92B918E038E7}" type="slidenum">
              <a:rPr lang="en-GB" smtClean="0"/>
              <a:pPr/>
              <a:t>‹#›</a:t>
            </a:fld>
            <a:endParaRPr lang="en-GB"/>
          </a:p>
        </p:txBody>
      </p:sp>
    </p:spTree>
    <p:extLst>
      <p:ext uri="{BB962C8B-B14F-4D97-AF65-F5344CB8AC3E}">
        <p14:creationId xmlns:p14="http://schemas.microsoft.com/office/powerpoint/2010/main" val="2797782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Myopia</a:t>
            </a:r>
            <a:r>
              <a:rPr lang="en-GB" baseline="0" dirty="0" smtClean="0"/>
              <a:t> is a term used to define being short-sighted. This involves </a:t>
            </a:r>
            <a:r>
              <a:rPr lang="en-GB" sz="1200" b="0" i="0" kern="1200" dirty="0" smtClean="0">
                <a:solidFill>
                  <a:schemeClr val="tx1"/>
                </a:solidFill>
                <a:latin typeface="+mn-lt"/>
                <a:ea typeface="+mn-ea"/>
                <a:cs typeface="+mn-cs"/>
              </a:rPr>
              <a:t>having</a:t>
            </a:r>
            <a:r>
              <a:rPr lang="en-GB" sz="1200" b="0" i="0" kern="1200" baseline="0" dirty="0" smtClean="0">
                <a:solidFill>
                  <a:schemeClr val="tx1"/>
                </a:solidFill>
                <a:latin typeface="+mn-lt"/>
                <a:ea typeface="+mn-ea"/>
                <a:cs typeface="+mn-cs"/>
              </a:rPr>
              <a:t> a</a:t>
            </a:r>
            <a:r>
              <a:rPr lang="en-GB" sz="1200" b="0" i="0" kern="1200" dirty="0" smtClean="0">
                <a:solidFill>
                  <a:schemeClr val="tx1"/>
                </a:solidFill>
                <a:latin typeface="+mn-lt"/>
                <a:ea typeface="+mn-ea"/>
                <a:cs typeface="+mn-cs"/>
              </a:rPr>
              <a:t> clear vision when looking at objects close to you, but distant objects will appear blurred.</a:t>
            </a:r>
            <a:r>
              <a:rPr lang="en-GB" sz="1200" b="0" i="0" kern="1200" baseline="0" dirty="0" smtClean="0">
                <a:solidFill>
                  <a:schemeClr val="tx1"/>
                </a:solidFill>
                <a:latin typeface="+mn-lt"/>
                <a:ea typeface="+mn-ea"/>
                <a:cs typeface="+mn-cs"/>
              </a:rPr>
              <a:t> </a:t>
            </a:r>
            <a:r>
              <a:rPr lang="en-GB" baseline="0" dirty="0" smtClean="0"/>
              <a:t>Hypermetropia refers to being longsighted.</a:t>
            </a:r>
            <a:endParaRPr lang="en-GB" dirty="0"/>
          </a:p>
        </p:txBody>
      </p:sp>
      <p:sp>
        <p:nvSpPr>
          <p:cNvPr id="4" name="Slide Number Placeholder 3"/>
          <p:cNvSpPr>
            <a:spLocks noGrp="1"/>
          </p:cNvSpPr>
          <p:nvPr>
            <p:ph type="sldNum" sz="quarter" idx="10"/>
          </p:nvPr>
        </p:nvSpPr>
        <p:spPr/>
        <p:txBody>
          <a:bodyPr/>
          <a:lstStyle/>
          <a:p>
            <a:fld id="{75DA691F-F24C-44A6-8CDF-92B918E038E7}" type="slidenum">
              <a:rPr lang="en-GB" smtClean="0"/>
              <a:pPr/>
              <a:t>1</a:t>
            </a:fld>
            <a:endParaRPr lang="en-GB" dirty="0"/>
          </a:p>
        </p:txBody>
      </p:sp>
    </p:spTree>
    <p:extLst>
      <p:ext uri="{BB962C8B-B14F-4D97-AF65-F5344CB8AC3E}">
        <p14:creationId xmlns:p14="http://schemas.microsoft.com/office/powerpoint/2010/main" val="3600026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Cornea</a:t>
            </a:r>
            <a:r>
              <a:rPr lang="en-GB" baseline="0" dirty="0" smtClean="0"/>
              <a:t> is the transparent circular part of the front of the eyeball. Iris is responsible for regulating the amount of light that enters your eye. Pupil is the circular opening in the centre of the iris through which light passes into the lens of the eye. Lens is the transparent structure situated behind your pupil. Retina refers to the sensitive layer that lines the interior of the eye. Macula is the yellow spot on the retina at the back of the eye that surrounds the fovea. Optic Nerve leaves the eye at the optic disc and transfers all the visual information to the brain. Vitreous is a clear and jelly like substance </a:t>
            </a:r>
            <a:r>
              <a:rPr lang="en-GB" baseline="0" dirty="0" err="1" smtClean="0"/>
              <a:t>thaat</a:t>
            </a:r>
            <a:r>
              <a:rPr lang="en-GB" baseline="0" dirty="0" smtClean="0"/>
              <a:t> fills the middle of the eye.</a:t>
            </a:r>
            <a:endParaRPr lang="en-GB" dirty="0"/>
          </a:p>
        </p:txBody>
      </p:sp>
      <p:sp>
        <p:nvSpPr>
          <p:cNvPr id="4" name="Slide Number Placeholder 3"/>
          <p:cNvSpPr>
            <a:spLocks noGrp="1"/>
          </p:cNvSpPr>
          <p:nvPr>
            <p:ph type="sldNum" sz="quarter" idx="10"/>
          </p:nvPr>
        </p:nvSpPr>
        <p:spPr/>
        <p:txBody>
          <a:bodyPr/>
          <a:lstStyle/>
          <a:p>
            <a:fld id="{75DA691F-F24C-44A6-8CDF-92B918E038E7}" type="slidenum">
              <a:rPr lang="en-GB" smtClean="0"/>
              <a:pPr/>
              <a:t>2</a:t>
            </a:fld>
            <a:endParaRPr lang="en-GB"/>
          </a:p>
        </p:txBody>
      </p:sp>
    </p:spTree>
    <p:extLst>
      <p:ext uri="{BB962C8B-B14F-4D97-AF65-F5344CB8AC3E}">
        <p14:creationId xmlns:p14="http://schemas.microsoft.com/office/powerpoint/2010/main" val="2713681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latin typeface="+mn-lt"/>
                <a:ea typeface="+mn-ea"/>
                <a:cs typeface="+mn-cs"/>
              </a:rPr>
              <a:t>The</a:t>
            </a:r>
            <a:r>
              <a:rPr lang="en-GB" sz="1200" b="0" i="0" kern="1200" baseline="0" dirty="0" smtClean="0">
                <a:solidFill>
                  <a:schemeClr val="tx1"/>
                </a:solidFill>
                <a:latin typeface="+mn-lt"/>
                <a:ea typeface="+mn-ea"/>
                <a:cs typeface="+mn-cs"/>
              </a:rPr>
              <a:t> Cornea a</a:t>
            </a:r>
            <a:r>
              <a:rPr lang="en-GB" sz="1200" b="0" i="0" kern="1200" dirty="0" smtClean="0">
                <a:solidFill>
                  <a:schemeClr val="tx1"/>
                </a:solidFill>
                <a:latin typeface="+mn-lt"/>
                <a:ea typeface="+mn-ea"/>
                <a:cs typeface="+mn-cs"/>
              </a:rPr>
              <a:t>llows the objects you are looking at to be carried in the form of light waves into the interior of the</a:t>
            </a:r>
            <a:r>
              <a:rPr lang="en-GB" sz="1200" b="0" i="0" kern="1200" baseline="0" dirty="0" smtClean="0">
                <a:solidFill>
                  <a:schemeClr val="tx1"/>
                </a:solidFill>
                <a:latin typeface="+mn-lt"/>
                <a:ea typeface="+mn-ea"/>
                <a:cs typeface="+mn-cs"/>
              </a:rPr>
              <a:t> eye. </a:t>
            </a:r>
            <a:r>
              <a:rPr lang="en-GB" sz="1200" b="0" i="0" kern="1200" dirty="0" smtClean="0">
                <a:solidFill>
                  <a:schemeClr val="tx1"/>
                </a:solidFill>
                <a:latin typeface="+mn-lt"/>
                <a:ea typeface="+mn-ea"/>
                <a:cs typeface="+mn-cs"/>
              </a:rPr>
              <a:t>When light strikes the cornea, it bends -- or refracts -- the incoming light onto the lens. The lens further refocuses that light onto the retina, a layer of light sensing cells lining the back of the eye that starts the translation of light into vision.</a:t>
            </a:r>
          </a:p>
        </p:txBody>
      </p:sp>
      <p:sp>
        <p:nvSpPr>
          <p:cNvPr id="4" name="Slide Number Placeholder 3"/>
          <p:cNvSpPr>
            <a:spLocks noGrp="1"/>
          </p:cNvSpPr>
          <p:nvPr>
            <p:ph type="sldNum" sz="quarter" idx="10"/>
          </p:nvPr>
        </p:nvSpPr>
        <p:spPr/>
        <p:txBody>
          <a:bodyPr/>
          <a:lstStyle/>
          <a:p>
            <a:fld id="{75DA691F-F24C-44A6-8CDF-92B918E038E7}" type="slidenum">
              <a:rPr lang="en-GB" smtClean="0"/>
              <a:pPr/>
              <a:t>4</a:t>
            </a:fld>
            <a:endParaRPr lang="en-GB"/>
          </a:p>
        </p:txBody>
      </p:sp>
    </p:spTree>
    <p:extLst>
      <p:ext uri="{BB962C8B-B14F-4D97-AF65-F5344CB8AC3E}">
        <p14:creationId xmlns:p14="http://schemas.microsoft.com/office/powerpoint/2010/main" val="2132922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latin typeface="+mn-lt"/>
                <a:ea typeface="+mn-ea"/>
                <a:cs typeface="+mn-cs"/>
              </a:rPr>
              <a:t>Myopic occurs when the curvature of the cornea is too steep. With nearsightedness, the eye's refractive power is too strong, forcing the image to be focused in front of the retina of the eye, rather than upon it as would be with normal vision. When light focuses in front of the retina, near objects can be seen more clearly, while far objects appear blurry.</a:t>
            </a:r>
            <a:endParaRPr lang="en-GB" dirty="0" smtClean="0"/>
          </a:p>
        </p:txBody>
      </p:sp>
      <p:sp>
        <p:nvSpPr>
          <p:cNvPr id="4" name="Slide Number Placeholder 3"/>
          <p:cNvSpPr>
            <a:spLocks noGrp="1"/>
          </p:cNvSpPr>
          <p:nvPr>
            <p:ph type="sldNum" sz="quarter" idx="10"/>
          </p:nvPr>
        </p:nvSpPr>
        <p:spPr/>
        <p:txBody>
          <a:bodyPr/>
          <a:lstStyle/>
          <a:p>
            <a:fld id="{75DA691F-F24C-44A6-8CDF-92B918E038E7}" type="slidenum">
              <a:rPr lang="en-GB" smtClean="0"/>
              <a:pPr/>
              <a:t>5</a:t>
            </a:fld>
            <a:endParaRPr lang="en-GB"/>
          </a:p>
        </p:txBody>
      </p:sp>
    </p:spTree>
    <p:extLst>
      <p:ext uri="{BB962C8B-B14F-4D97-AF65-F5344CB8AC3E}">
        <p14:creationId xmlns:p14="http://schemas.microsoft.com/office/powerpoint/2010/main" val="334684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latin typeface="+mn-lt"/>
                <a:ea typeface="+mn-ea"/>
                <a:cs typeface="+mn-cs"/>
              </a:rPr>
              <a:t>Hypermetropia</a:t>
            </a:r>
            <a:r>
              <a:rPr lang="en-GB" sz="1200" b="0" i="0" kern="1200" baseline="0" dirty="0" smtClean="0">
                <a:solidFill>
                  <a:schemeClr val="tx1"/>
                </a:solidFill>
                <a:latin typeface="+mn-lt"/>
                <a:ea typeface="+mn-ea"/>
                <a:cs typeface="+mn-cs"/>
              </a:rPr>
              <a:t> </a:t>
            </a:r>
            <a:r>
              <a:rPr lang="en-GB" sz="1200" b="0" i="0" kern="1200" dirty="0" smtClean="0">
                <a:solidFill>
                  <a:schemeClr val="tx1"/>
                </a:solidFill>
                <a:latin typeface="+mn-lt"/>
                <a:ea typeface="+mn-ea"/>
                <a:cs typeface="+mn-cs"/>
              </a:rPr>
              <a:t>is caused when the curvature of the cornea is too flat and hence causes light to focus behind the retina. With farsightedness, the eye's refractive power is too weak forcing the image to be focused behind the retina of the eye, causing far objects to be seen relatively more clearly while near objects appear more blurred.</a:t>
            </a:r>
            <a:endParaRPr lang="en-GB" dirty="0" smtClean="0"/>
          </a:p>
          <a:p>
            <a:endParaRPr lang="en-GB" dirty="0"/>
          </a:p>
        </p:txBody>
      </p:sp>
      <p:sp>
        <p:nvSpPr>
          <p:cNvPr id="4" name="Slide Number Placeholder 3"/>
          <p:cNvSpPr>
            <a:spLocks noGrp="1"/>
          </p:cNvSpPr>
          <p:nvPr>
            <p:ph type="sldNum" sz="quarter" idx="10"/>
          </p:nvPr>
        </p:nvSpPr>
        <p:spPr/>
        <p:txBody>
          <a:bodyPr/>
          <a:lstStyle/>
          <a:p>
            <a:fld id="{75DA691F-F24C-44A6-8CDF-92B918E038E7}" type="slidenum">
              <a:rPr lang="en-GB" smtClean="0"/>
              <a:pPr/>
              <a:t>6</a:t>
            </a:fld>
            <a:endParaRPr lang="en-GB"/>
          </a:p>
        </p:txBody>
      </p:sp>
    </p:spTree>
    <p:extLst>
      <p:ext uri="{BB962C8B-B14F-4D97-AF65-F5344CB8AC3E}">
        <p14:creationId xmlns:p14="http://schemas.microsoft.com/office/powerpoint/2010/main" val="3561267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latin typeface="+mn-lt"/>
                <a:ea typeface="+mn-ea"/>
                <a:cs typeface="+mn-cs"/>
              </a:rPr>
              <a:t>Contact</a:t>
            </a:r>
            <a:r>
              <a:rPr lang="en-GB" sz="1200" b="0" i="0" kern="1200" baseline="0" dirty="0" smtClean="0">
                <a:solidFill>
                  <a:schemeClr val="tx1"/>
                </a:solidFill>
                <a:latin typeface="+mn-lt"/>
                <a:ea typeface="+mn-ea"/>
                <a:cs typeface="+mn-cs"/>
              </a:rPr>
              <a:t> lenses </a:t>
            </a:r>
            <a:r>
              <a:rPr lang="en-GB" sz="1200" b="0" i="0" kern="1200" dirty="0" smtClean="0">
                <a:solidFill>
                  <a:schemeClr val="tx1"/>
                </a:solidFill>
                <a:latin typeface="+mn-lt"/>
                <a:ea typeface="+mn-ea"/>
                <a:cs typeface="+mn-cs"/>
              </a:rPr>
              <a:t>correct</a:t>
            </a:r>
            <a:r>
              <a:rPr lang="en-GB" sz="1200" b="0" i="0" kern="1200" baseline="0" dirty="0" smtClean="0">
                <a:solidFill>
                  <a:schemeClr val="tx1"/>
                </a:solidFill>
                <a:latin typeface="+mn-lt"/>
                <a:ea typeface="+mn-ea"/>
                <a:cs typeface="+mn-cs"/>
              </a:rPr>
              <a:t> myopia</a:t>
            </a:r>
            <a:r>
              <a:rPr lang="en-GB" sz="1200" b="0" i="0" kern="1200" dirty="0" smtClean="0">
                <a:solidFill>
                  <a:schemeClr val="tx1"/>
                </a:solidFill>
                <a:latin typeface="+mn-lt"/>
                <a:ea typeface="+mn-ea"/>
                <a:cs typeface="+mn-cs"/>
              </a:rPr>
              <a:t> by diverging light rays, which reduces the eye's focusing power. This moves the eye's focus point backward, onto the retina where it belongs.</a:t>
            </a:r>
          </a:p>
          <a:p>
            <a:r>
              <a:rPr lang="en-GB" sz="1200" b="0" i="0" kern="1200" dirty="0" smtClean="0">
                <a:solidFill>
                  <a:schemeClr val="tx1"/>
                </a:solidFill>
                <a:latin typeface="+mn-lt"/>
                <a:ea typeface="+mn-ea"/>
                <a:cs typeface="+mn-cs"/>
              </a:rPr>
              <a:t>Contact lenses and glasses correct</a:t>
            </a:r>
            <a:r>
              <a:rPr lang="en-GB" sz="1200" b="0" i="0" kern="1200" baseline="0" dirty="0" smtClean="0">
                <a:solidFill>
                  <a:schemeClr val="tx1"/>
                </a:solidFill>
                <a:latin typeface="+mn-lt"/>
                <a:ea typeface="+mn-ea"/>
                <a:cs typeface="+mn-cs"/>
              </a:rPr>
              <a:t> hypermetropia</a:t>
            </a:r>
            <a:r>
              <a:rPr lang="en-GB" sz="1200" b="0" i="0" kern="1200" dirty="0" smtClean="0">
                <a:solidFill>
                  <a:schemeClr val="tx1"/>
                </a:solidFill>
                <a:latin typeface="+mn-lt"/>
                <a:ea typeface="+mn-ea"/>
                <a:cs typeface="+mn-cs"/>
              </a:rPr>
              <a:t> by converging light rays, which increases the eye's focusing power. This moves the eye's focus point forward, onto the retina.</a:t>
            </a:r>
            <a:endParaRPr lang="en-GB" dirty="0"/>
          </a:p>
        </p:txBody>
      </p:sp>
      <p:sp>
        <p:nvSpPr>
          <p:cNvPr id="4" name="Slide Number Placeholder 3"/>
          <p:cNvSpPr>
            <a:spLocks noGrp="1"/>
          </p:cNvSpPr>
          <p:nvPr>
            <p:ph type="sldNum" sz="quarter" idx="10"/>
          </p:nvPr>
        </p:nvSpPr>
        <p:spPr/>
        <p:txBody>
          <a:bodyPr/>
          <a:lstStyle/>
          <a:p>
            <a:fld id="{75DA691F-F24C-44A6-8CDF-92B918E038E7}" type="slidenum">
              <a:rPr lang="en-GB" smtClean="0"/>
              <a:pPr/>
              <a:t>7</a:t>
            </a:fld>
            <a:endParaRPr lang="en-GB"/>
          </a:p>
        </p:txBody>
      </p:sp>
    </p:spTree>
    <p:extLst>
      <p:ext uri="{BB962C8B-B14F-4D97-AF65-F5344CB8AC3E}">
        <p14:creationId xmlns:p14="http://schemas.microsoft.com/office/powerpoint/2010/main" val="117282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latin typeface="+mn-lt"/>
                <a:ea typeface="+mn-ea"/>
                <a:cs typeface="+mn-cs"/>
              </a:rPr>
              <a:t>Eyestrain is a common condition that occurs when your eyes get tired from intense use, such as while driving long distances or staring at computer screens and other digital devices.</a:t>
            </a:r>
          </a:p>
          <a:p>
            <a:r>
              <a:rPr lang="en-GB" sz="1200" b="0" i="0" kern="1200" dirty="0" smtClean="0">
                <a:solidFill>
                  <a:schemeClr val="tx1"/>
                </a:solidFill>
                <a:latin typeface="+mn-lt"/>
                <a:ea typeface="+mn-ea"/>
                <a:cs typeface="+mn-cs"/>
              </a:rPr>
              <a:t>Eyestrain can be annoying. But it usually isn't serious and goes away once you rest your eyes or take other steps to reduce your eye discomfort. In some cases, signs and symptoms of eyestrain can indicate an underlying eye condition that needs treatment.</a:t>
            </a:r>
          </a:p>
        </p:txBody>
      </p:sp>
      <p:sp>
        <p:nvSpPr>
          <p:cNvPr id="4" name="Slide Number Placeholder 3"/>
          <p:cNvSpPr>
            <a:spLocks noGrp="1"/>
          </p:cNvSpPr>
          <p:nvPr>
            <p:ph type="sldNum" sz="quarter" idx="10"/>
          </p:nvPr>
        </p:nvSpPr>
        <p:spPr/>
        <p:txBody>
          <a:bodyPr/>
          <a:lstStyle/>
          <a:p>
            <a:fld id="{75DA691F-F24C-44A6-8CDF-92B918E038E7}" type="slidenum">
              <a:rPr lang="en-GB" smtClean="0"/>
              <a:pPr/>
              <a:t>8</a:t>
            </a:fld>
            <a:endParaRPr lang="en-GB"/>
          </a:p>
        </p:txBody>
      </p:sp>
    </p:spTree>
    <p:extLst>
      <p:ext uri="{BB962C8B-B14F-4D97-AF65-F5344CB8AC3E}">
        <p14:creationId xmlns:p14="http://schemas.microsoft.com/office/powerpoint/2010/main" val="2313342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latin typeface="+mn-lt"/>
                <a:ea typeface="+mn-ea"/>
                <a:cs typeface="+mn-cs"/>
              </a:rPr>
              <a:t>These glasses filter blue light to protect the</a:t>
            </a:r>
            <a:r>
              <a:rPr lang="en-GB" sz="1200" b="0" i="0" kern="1200" baseline="0" dirty="0" smtClean="0">
                <a:solidFill>
                  <a:schemeClr val="tx1"/>
                </a:solidFill>
                <a:latin typeface="+mn-lt"/>
                <a:ea typeface="+mn-ea"/>
                <a:cs typeface="+mn-cs"/>
              </a:rPr>
              <a:t> eyes. </a:t>
            </a:r>
            <a:r>
              <a:rPr lang="en-GB" sz="1200" b="0" i="0" kern="1200" dirty="0" smtClean="0">
                <a:solidFill>
                  <a:schemeClr val="tx1"/>
                </a:solidFill>
                <a:latin typeface="+mn-lt"/>
                <a:ea typeface="+mn-ea"/>
                <a:cs typeface="+mn-cs"/>
              </a:rPr>
              <a:t>UV blocking agent</a:t>
            </a:r>
            <a:r>
              <a:rPr lang="en-GB" sz="1200" b="0" i="0" kern="1200" baseline="0" dirty="0" smtClean="0">
                <a:solidFill>
                  <a:schemeClr val="tx1"/>
                </a:solidFill>
                <a:latin typeface="+mn-lt"/>
                <a:ea typeface="+mn-ea"/>
                <a:cs typeface="+mn-cs"/>
              </a:rPr>
              <a:t> in lenses a</a:t>
            </a:r>
            <a:r>
              <a:rPr lang="en-GB" sz="1200" b="0" i="0" kern="1200" dirty="0" smtClean="0">
                <a:solidFill>
                  <a:schemeClr val="tx1"/>
                </a:solidFill>
                <a:latin typeface="+mn-lt"/>
                <a:ea typeface="+mn-ea"/>
                <a:cs typeface="+mn-cs"/>
              </a:rPr>
              <a:t>re what helps block the sun's harmful rays. Clear prescription lenses with UV blocking agents can protect your eyes as well as sunglasses. While the dark shading in sunglasses helps cut down on the sun's glare, to adequately protect</a:t>
            </a:r>
            <a:r>
              <a:rPr lang="en-GB" sz="1200" b="0" i="0" kern="1200" baseline="0" dirty="0" smtClean="0">
                <a:solidFill>
                  <a:schemeClr val="tx1"/>
                </a:solidFill>
                <a:latin typeface="+mn-lt"/>
                <a:ea typeface="+mn-ea"/>
                <a:cs typeface="+mn-cs"/>
              </a:rPr>
              <a:t> your eyes.</a:t>
            </a:r>
            <a:endParaRPr lang="en-GB" b="0" dirty="0"/>
          </a:p>
        </p:txBody>
      </p:sp>
      <p:sp>
        <p:nvSpPr>
          <p:cNvPr id="4" name="Slide Number Placeholder 3"/>
          <p:cNvSpPr>
            <a:spLocks noGrp="1"/>
          </p:cNvSpPr>
          <p:nvPr>
            <p:ph type="sldNum" sz="quarter" idx="10"/>
          </p:nvPr>
        </p:nvSpPr>
        <p:spPr/>
        <p:txBody>
          <a:bodyPr/>
          <a:lstStyle/>
          <a:p>
            <a:fld id="{75DA691F-F24C-44A6-8CDF-92B918E038E7}" type="slidenum">
              <a:rPr lang="en-GB" smtClean="0"/>
              <a:pPr/>
              <a:t>10</a:t>
            </a:fld>
            <a:endParaRPr lang="en-GB"/>
          </a:p>
        </p:txBody>
      </p:sp>
    </p:spTree>
    <p:extLst>
      <p:ext uri="{BB962C8B-B14F-4D97-AF65-F5344CB8AC3E}">
        <p14:creationId xmlns:p14="http://schemas.microsoft.com/office/powerpoint/2010/main" val="4133841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latin typeface="+mn-lt"/>
                <a:ea typeface="+mn-ea"/>
                <a:cs typeface="+mn-cs"/>
              </a:rPr>
              <a:t>The wrong prescription may feel weird and it can even give you a headache if you wear them very long, but it won't damage your eyes. If your glasses have an old prescription, you might start to experience some eye strain. To see your best, don't wear anyone else's glasses.</a:t>
            </a:r>
            <a:r>
              <a:rPr lang="en-GB" sz="1200" b="0" i="0" kern="1200" baseline="0" dirty="0" smtClean="0">
                <a:solidFill>
                  <a:schemeClr val="tx1"/>
                </a:solidFill>
                <a:latin typeface="+mn-lt"/>
                <a:ea typeface="+mn-ea"/>
                <a:cs typeface="+mn-cs"/>
              </a:rPr>
              <a:t> Kids are at risk of harming their eyes if they wear another person’s glasses because they are still growing and developing their body that is sensitive to any changes hence can harm their eyesight depending on how long they wear.</a:t>
            </a:r>
            <a:endParaRPr lang="en-GB" dirty="0"/>
          </a:p>
        </p:txBody>
      </p:sp>
      <p:sp>
        <p:nvSpPr>
          <p:cNvPr id="4" name="Slide Number Placeholder 3"/>
          <p:cNvSpPr>
            <a:spLocks noGrp="1"/>
          </p:cNvSpPr>
          <p:nvPr>
            <p:ph type="sldNum" sz="quarter" idx="10"/>
          </p:nvPr>
        </p:nvSpPr>
        <p:spPr/>
        <p:txBody>
          <a:bodyPr/>
          <a:lstStyle/>
          <a:p>
            <a:fld id="{75DA691F-F24C-44A6-8CDF-92B918E038E7}" type="slidenum">
              <a:rPr lang="en-GB" smtClean="0"/>
              <a:pPr/>
              <a:t>11</a:t>
            </a:fld>
            <a:endParaRPr lang="en-GB"/>
          </a:p>
        </p:txBody>
      </p:sp>
    </p:spTree>
    <p:extLst>
      <p:ext uri="{BB962C8B-B14F-4D97-AF65-F5344CB8AC3E}">
        <p14:creationId xmlns:p14="http://schemas.microsoft.com/office/powerpoint/2010/main" val="3770615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5E6D4ED8-B591-4C1C-B10B-136DFF78F360}" type="datetimeFigureOut">
              <a:rPr lang="en-GB" smtClean="0"/>
              <a:pPr/>
              <a:t>29/11/2018</a:t>
            </a:fld>
            <a:endParaRPr lang="en-GB"/>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GB"/>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375152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3054266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5" name="Footer Placeholder 4"/>
          <p:cNvSpPr>
            <a:spLocks noGrp="1"/>
          </p:cNvSpPr>
          <p:nvPr>
            <p:ph type="ftr" sz="quarter" idx="11"/>
          </p:nvPr>
        </p:nvSpPr>
        <p:spPr/>
        <p:txBody>
          <a:bodyPr/>
          <a:lstStyle/>
          <a:p>
            <a:endParaRPr lang="en-GB"/>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1332003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1304844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865345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307905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793623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6" name="Footer Placeholder 5"/>
          <p:cNvSpPr>
            <a:spLocks noGrp="1"/>
          </p:cNvSpPr>
          <p:nvPr>
            <p:ph type="ftr" sz="quarter" idx="11"/>
          </p:nvPr>
        </p:nvSpPr>
        <p:spPr/>
        <p:txBody>
          <a:bodyPr/>
          <a:lstStyle/>
          <a:p>
            <a:endParaRPr lang="en-GB"/>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2931077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6" name="Footer Placeholder 5"/>
          <p:cNvSpPr>
            <a:spLocks noGrp="1"/>
          </p:cNvSpPr>
          <p:nvPr>
            <p:ph type="ftr" sz="quarter" idx="11"/>
          </p:nvPr>
        </p:nvSpPr>
        <p:spPr/>
        <p:txBody>
          <a:bodyPr/>
          <a:lstStyle/>
          <a:p>
            <a:endParaRPr lang="en-GB"/>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931792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6" name="Footer Placeholder 5"/>
          <p:cNvSpPr>
            <a:spLocks noGrp="1"/>
          </p:cNvSpPr>
          <p:nvPr>
            <p:ph type="ftr" sz="quarter" idx="11"/>
          </p:nvPr>
        </p:nvSpPr>
        <p:spPr/>
        <p:txBody>
          <a:bodyPr/>
          <a:lstStyle/>
          <a:p>
            <a:endParaRPr lang="en-GB"/>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2489874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5" name="Footer Placeholder 4"/>
          <p:cNvSpPr>
            <a:spLocks noGrp="1"/>
          </p:cNvSpPr>
          <p:nvPr>
            <p:ph type="ftr" sz="quarter" idx="11"/>
          </p:nvPr>
        </p:nvSpPr>
        <p:spPr/>
        <p:txBody>
          <a:bodyPr/>
          <a:lstStyle/>
          <a:p>
            <a:endParaRPr lang="en-GB"/>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1114559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5" name="Footer Placeholder 4"/>
          <p:cNvSpPr>
            <a:spLocks noGrp="1"/>
          </p:cNvSpPr>
          <p:nvPr>
            <p:ph type="ftr" sz="quarter" idx="11"/>
          </p:nvPr>
        </p:nvSpPr>
        <p:spPr/>
        <p:txBody>
          <a:bodyPr/>
          <a:lstStyle/>
          <a:p>
            <a:endParaRPr lang="en-GB"/>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2540995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5" name="Footer Placeholder 4"/>
          <p:cNvSpPr>
            <a:spLocks noGrp="1"/>
          </p:cNvSpPr>
          <p:nvPr>
            <p:ph type="ftr" sz="quarter" idx="11"/>
          </p:nvPr>
        </p:nvSpPr>
        <p:spPr/>
        <p:txBody>
          <a:bodyPr/>
          <a:lstStyle/>
          <a:p>
            <a:endParaRPr lang="en-GB"/>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21465639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1350562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2152685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5E6D4ED8-B591-4C1C-B10B-136DFF78F360}" type="datetimeFigureOut">
              <a:rPr lang="en-GB" smtClean="0"/>
              <a:pPr/>
              <a:t>29/11/2018</a:t>
            </a:fld>
            <a:endParaRPr lang="en-GB"/>
          </a:p>
        </p:txBody>
      </p:sp>
      <p:sp>
        <p:nvSpPr>
          <p:cNvPr id="5" name="Footer Placeholder 4"/>
          <p:cNvSpPr>
            <a:spLocks noGrp="1"/>
          </p:cNvSpPr>
          <p:nvPr>
            <p:ph type="ftr" sz="quarter" idx="11"/>
          </p:nvPr>
        </p:nvSpPr>
        <p:spPr>
          <a:xfrm>
            <a:off x="516133" y="6387910"/>
            <a:ext cx="3859795" cy="228660"/>
          </a:xfrm>
        </p:spPr>
        <p:txBody>
          <a:bodyPr/>
          <a:lstStyle/>
          <a:p>
            <a:endParaRPr lang="en-GB"/>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3483630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6D4ED8-B591-4C1C-B10B-136DFF78F360}" type="datetimeFigureOut">
              <a:rPr lang="en-GB" smtClean="0"/>
              <a:pPr/>
              <a:t>29/11/2018</a:t>
            </a:fld>
            <a:endParaRPr lang="en-GB"/>
          </a:p>
        </p:txBody>
      </p:sp>
      <p:sp>
        <p:nvSpPr>
          <p:cNvPr id="5" name="Footer Placeholder 4"/>
          <p:cNvSpPr>
            <a:spLocks noGrp="1"/>
          </p:cNvSpPr>
          <p:nvPr>
            <p:ph type="ftr" sz="quarter" idx="11"/>
          </p:nvPr>
        </p:nvSpPr>
        <p:spPr>
          <a:xfrm>
            <a:off x="538546" y="6365498"/>
            <a:ext cx="3859795" cy="228660"/>
          </a:xfrm>
        </p:spPr>
        <p:txBody>
          <a:bodyPr/>
          <a:lstStyle/>
          <a:p>
            <a:endParaRPr lang="en-GB"/>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95621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5E6D4ED8-B591-4C1C-B10B-136DFF78F360}" type="datetimeFigureOut">
              <a:rPr lang="en-GB" smtClean="0"/>
              <a:pPr/>
              <a:t>29/11/2018</a:t>
            </a:fld>
            <a:endParaRPr lang="en-GB"/>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GB"/>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142FE53C-0EDA-498F-9FC6-52150F8A9533}" type="slidenum">
              <a:rPr lang="en-GB" smtClean="0"/>
              <a:pPr/>
              <a:t>‹#›</a:t>
            </a:fld>
            <a:endParaRPr lang="en-GB"/>
          </a:p>
        </p:txBody>
      </p:sp>
    </p:spTree>
    <p:extLst>
      <p:ext uri="{BB962C8B-B14F-4D97-AF65-F5344CB8AC3E}">
        <p14:creationId xmlns:p14="http://schemas.microsoft.com/office/powerpoint/2010/main" val="6844149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Myopia and Hypermetropia</a:t>
            </a:r>
            <a:endParaRPr lang="en-GB" dirty="0"/>
          </a:p>
        </p:txBody>
      </p:sp>
      <p:sp>
        <p:nvSpPr>
          <p:cNvPr id="3" name="Subtitle 2"/>
          <p:cNvSpPr>
            <a:spLocks noGrp="1"/>
          </p:cNvSpPr>
          <p:nvPr>
            <p:ph type="subTitle" idx="1"/>
          </p:nvPr>
        </p:nvSpPr>
        <p:spPr/>
        <p:txBody>
          <a:bodyPr/>
          <a:lstStyle/>
          <a:p>
            <a:r>
              <a:rPr lang="en-GB" smtClean="0"/>
              <a:t>Eye disorders </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Anatomy of the Eye</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Cornea is the clear </a:t>
            </a:r>
            <a:r>
              <a:rPr lang="en-GB" dirty="0"/>
              <a:t>front window of the eye that transmits and focuses light into the </a:t>
            </a:r>
            <a:r>
              <a:rPr lang="en-GB" dirty="0" smtClean="0"/>
              <a:t>eye.</a:t>
            </a:r>
            <a:endParaRPr lang="en-GB" dirty="0"/>
          </a:p>
          <a:p>
            <a:r>
              <a:rPr lang="en-GB" dirty="0" smtClean="0"/>
              <a:t>Iris is the colored </a:t>
            </a:r>
            <a:r>
              <a:rPr lang="en-GB" dirty="0"/>
              <a:t>part of the eye that helps regulate the amount of light that </a:t>
            </a:r>
            <a:r>
              <a:rPr lang="en-GB" dirty="0" smtClean="0"/>
              <a:t>enters.</a:t>
            </a:r>
            <a:endParaRPr lang="en-GB" dirty="0"/>
          </a:p>
          <a:p>
            <a:r>
              <a:rPr lang="en-GB" dirty="0" smtClean="0"/>
              <a:t>Pupil  is the dark </a:t>
            </a:r>
            <a:r>
              <a:rPr lang="en-GB" dirty="0"/>
              <a:t>aperture in the iris that determines how much light is let into </a:t>
            </a:r>
            <a:r>
              <a:rPr lang="en-GB" dirty="0" smtClean="0"/>
              <a:t>the eye.</a:t>
            </a:r>
            <a:endParaRPr lang="en-GB" dirty="0"/>
          </a:p>
          <a:p>
            <a:r>
              <a:rPr lang="en-GB" dirty="0" smtClean="0"/>
              <a:t>Lens is the transparent </a:t>
            </a:r>
            <a:r>
              <a:rPr lang="en-GB" dirty="0"/>
              <a:t>structure inside the eye that focuses light rays onto the </a:t>
            </a:r>
            <a:r>
              <a:rPr lang="en-GB" dirty="0" smtClean="0"/>
              <a:t>retina.</a:t>
            </a:r>
            <a:endParaRPr lang="en-GB" dirty="0"/>
          </a:p>
          <a:p>
            <a:r>
              <a:rPr lang="en-GB" dirty="0" smtClean="0"/>
              <a:t>Retina is the nerve </a:t>
            </a:r>
            <a:r>
              <a:rPr lang="en-GB" dirty="0"/>
              <a:t>layer that lines the back of the eye, senses light, and creates electrical impulses that travel through the optic nerve to </a:t>
            </a:r>
            <a:r>
              <a:rPr lang="en-GB" dirty="0" smtClean="0"/>
              <a:t>the brain.</a:t>
            </a:r>
            <a:endParaRPr lang="en-GB" dirty="0"/>
          </a:p>
          <a:p>
            <a:r>
              <a:rPr lang="en-GB" dirty="0" smtClean="0"/>
              <a:t>Macula is the small </a:t>
            </a:r>
            <a:r>
              <a:rPr lang="en-GB" dirty="0"/>
              <a:t>central area in the retina that contains special light-sensitive cells and allows us to see fine details </a:t>
            </a:r>
            <a:r>
              <a:rPr lang="en-GB" dirty="0" smtClean="0"/>
              <a:t>clearly.</a:t>
            </a:r>
            <a:endParaRPr lang="en-GB" dirty="0"/>
          </a:p>
          <a:p>
            <a:r>
              <a:rPr lang="en-GB" dirty="0"/>
              <a:t>Optic </a:t>
            </a:r>
            <a:r>
              <a:rPr lang="en-GB" dirty="0" smtClean="0"/>
              <a:t>nerve connects </a:t>
            </a:r>
            <a:r>
              <a:rPr lang="en-GB" dirty="0"/>
              <a:t>the eye to the brain and carries the electrical impulses formed by the retina to the visual cortex of the </a:t>
            </a:r>
            <a:r>
              <a:rPr lang="en-GB" dirty="0" smtClean="0"/>
              <a:t>brain.</a:t>
            </a:r>
          </a:p>
          <a:p>
            <a:r>
              <a:rPr lang="en-GB" dirty="0" smtClean="0"/>
              <a:t>Vitreous is the clear</a:t>
            </a:r>
            <a:r>
              <a:rPr lang="en-GB" dirty="0"/>
              <a:t>, jelly-like substance that fills the middle of </a:t>
            </a:r>
            <a:r>
              <a:rPr lang="en-GB" dirty="0" smtClean="0"/>
              <a:t>the eye.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Anatomy of the Eye</a:t>
            </a:r>
            <a:endParaRPr lang="en-GB" dirty="0"/>
          </a:p>
        </p:txBody>
      </p:sp>
      <p:pic>
        <p:nvPicPr>
          <p:cNvPr id="4" name="Content Placeholder 3" descr="Capture.PNG"/>
          <p:cNvPicPr>
            <a:picLocks noGrp="1" noChangeAspect="1"/>
          </p:cNvPicPr>
          <p:nvPr>
            <p:ph idx="1"/>
          </p:nvPr>
        </p:nvPicPr>
        <p:blipFill>
          <a:blip r:embed="rId2" cstate="print"/>
          <a:stretch>
            <a:fillRect/>
          </a:stretch>
        </p:blipFill>
        <p:spPr>
          <a:xfrm>
            <a:off x="1331640" y="1772816"/>
            <a:ext cx="6480720" cy="4176464"/>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H</a:t>
            </a:r>
            <a:r>
              <a:rPr lang="en-GB" dirty="0" smtClean="0"/>
              <a:t>ow the Cornea Focuses </a:t>
            </a:r>
            <a:r>
              <a:rPr lang="en-GB" dirty="0"/>
              <a:t>I</a:t>
            </a:r>
            <a:r>
              <a:rPr lang="en-GB" dirty="0" smtClean="0"/>
              <a:t>mages on the Retina</a:t>
            </a:r>
            <a:endParaRPr lang="en-GB" dirty="0"/>
          </a:p>
        </p:txBody>
      </p:sp>
      <p:sp>
        <p:nvSpPr>
          <p:cNvPr id="3" name="Content Placeholder 2"/>
          <p:cNvSpPr>
            <a:spLocks noGrp="1"/>
          </p:cNvSpPr>
          <p:nvPr>
            <p:ph idx="1"/>
          </p:nvPr>
        </p:nvSpPr>
        <p:spPr/>
        <p:txBody>
          <a:bodyPr>
            <a:normAutofit/>
          </a:bodyPr>
          <a:lstStyle/>
          <a:p>
            <a:r>
              <a:rPr lang="en-GB" dirty="0"/>
              <a:t>It functions as a window and allows light to enter </a:t>
            </a:r>
            <a:r>
              <a:rPr lang="en-GB" dirty="0" smtClean="0"/>
              <a:t>your eye.</a:t>
            </a:r>
          </a:p>
          <a:p>
            <a:r>
              <a:rPr lang="en-GB" dirty="0" smtClean="0"/>
              <a:t>In Normal:</a:t>
            </a:r>
          </a:p>
          <a:p>
            <a:pPr lvl="1">
              <a:buFont typeface="Arial" pitchFamily="34" charset="0"/>
              <a:buChar char="•"/>
            </a:pPr>
            <a:r>
              <a:rPr lang="en-GB" dirty="0" smtClean="0"/>
              <a:t>Light strikes the cornea and bends.</a:t>
            </a:r>
          </a:p>
          <a:p>
            <a:pPr lvl="1">
              <a:buFont typeface="Arial" pitchFamily="34" charset="0"/>
              <a:buChar char="•"/>
            </a:pPr>
            <a:r>
              <a:rPr lang="en-GB" dirty="0" smtClean="0"/>
              <a:t>The lens refocuses that light into the retina.</a:t>
            </a:r>
          </a:p>
          <a:p>
            <a:pPr lvl="1">
              <a:buFont typeface="Arial" pitchFamily="34" charset="0"/>
              <a:buChar char="•"/>
            </a:pPr>
            <a:r>
              <a:rPr lang="en-GB" dirty="0" smtClean="0"/>
              <a:t>A layer of light sensing cells lining the back of the eye.</a:t>
            </a:r>
          </a:p>
          <a:p>
            <a:pPr lvl="1">
              <a:buFont typeface="Arial" pitchFamily="34" charset="0"/>
              <a:buChar char="•"/>
            </a:pPr>
            <a:r>
              <a:rPr lang="en-GB" dirty="0" smtClean="0"/>
              <a:t>Translation of light into vision.</a:t>
            </a:r>
          </a:p>
          <a:p>
            <a:pPr lvl="1">
              <a:buNone/>
            </a:pPr>
            <a:endParaRPr lang="en-GB"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the Cornea Focuses Images on the Retina in Myopic</a:t>
            </a:r>
            <a:endParaRPr lang="en-GB" dirty="0"/>
          </a:p>
        </p:txBody>
      </p:sp>
      <p:sp>
        <p:nvSpPr>
          <p:cNvPr id="3" name="Content Placeholder 2"/>
          <p:cNvSpPr>
            <a:spLocks noGrp="1"/>
          </p:cNvSpPr>
          <p:nvPr>
            <p:ph idx="1"/>
          </p:nvPr>
        </p:nvSpPr>
        <p:spPr/>
        <p:txBody>
          <a:bodyPr/>
          <a:lstStyle/>
          <a:p>
            <a:r>
              <a:rPr lang="en-GB" dirty="0" smtClean="0"/>
              <a:t>In Myopic:</a:t>
            </a:r>
          </a:p>
          <a:p>
            <a:r>
              <a:rPr lang="en-GB" dirty="0" smtClean="0"/>
              <a:t>The eye's refractive power is too strong.</a:t>
            </a:r>
          </a:p>
          <a:p>
            <a:r>
              <a:rPr lang="en-GB" dirty="0" smtClean="0"/>
              <a:t>It forces the image to be focused in front of the retina of the eye.</a:t>
            </a:r>
          </a:p>
          <a:p>
            <a:endParaRPr lang="en-GB"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the Cornea Focuses Images on the Retina in Hypermetropia</a:t>
            </a:r>
            <a:endParaRPr lang="en-GB" dirty="0"/>
          </a:p>
        </p:txBody>
      </p:sp>
      <p:sp>
        <p:nvSpPr>
          <p:cNvPr id="3" name="Content Placeholder 2"/>
          <p:cNvSpPr>
            <a:spLocks noGrp="1"/>
          </p:cNvSpPr>
          <p:nvPr>
            <p:ph idx="1"/>
          </p:nvPr>
        </p:nvSpPr>
        <p:spPr/>
        <p:txBody>
          <a:bodyPr/>
          <a:lstStyle/>
          <a:p>
            <a:r>
              <a:rPr lang="en-GB" dirty="0" smtClean="0"/>
              <a:t>It is caused when the curvature of the cornea is too flat.</a:t>
            </a:r>
          </a:p>
          <a:p>
            <a:r>
              <a:rPr lang="en-GB" dirty="0" smtClean="0"/>
              <a:t>It causes light to focus behind the retina.</a:t>
            </a:r>
          </a:p>
          <a:p>
            <a:r>
              <a:rPr lang="en-GB" dirty="0" smtClean="0"/>
              <a:t>The eye's refractive power is too weak thus it forces the image to be focused behind the retina of the eye.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H</a:t>
            </a:r>
            <a:r>
              <a:rPr lang="en-GB" dirty="0" smtClean="0"/>
              <a:t>ow glasses, contact lenses, and laser surgery fix myopia and hypermetropia.</a:t>
            </a:r>
            <a:endParaRPr lang="en-GB" dirty="0"/>
          </a:p>
        </p:txBody>
      </p:sp>
      <p:sp>
        <p:nvSpPr>
          <p:cNvPr id="3" name="Content Placeholder 2"/>
          <p:cNvSpPr>
            <a:spLocks noGrp="1"/>
          </p:cNvSpPr>
          <p:nvPr>
            <p:ph idx="1"/>
          </p:nvPr>
        </p:nvSpPr>
        <p:spPr/>
        <p:txBody>
          <a:bodyPr>
            <a:normAutofit lnSpcReduction="10000"/>
          </a:bodyPr>
          <a:lstStyle/>
          <a:p>
            <a:r>
              <a:rPr lang="en-GB" dirty="0" smtClean="0"/>
              <a:t>Myopia:</a:t>
            </a:r>
          </a:p>
          <a:p>
            <a:pPr lvl="1"/>
            <a:r>
              <a:rPr lang="en-GB" dirty="0" smtClean="0"/>
              <a:t>Contact lenses correct myopia by diverging light rays, which reduces the eye's focusing power.</a:t>
            </a:r>
          </a:p>
          <a:p>
            <a:pPr lvl="1"/>
            <a:r>
              <a:rPr lang="en-GB" dirty="0" smtClean="0"/>
              <a:t>It ten moves the eye's focus point backward, onto the retina where it belongs.</a:t>
            </a:r>
          </a:p>
          <a:p>
            <a:r>
              <a:rPr lang="en-GB" dirty="0" smtClean="0"/>
              <a:t>Hypermetropia:</a:t>
            </a:r>
            <a:endParaRPr lang="en-GB" dirty="0"/>
          </a:p>
          <a:p>
            <a:pPr lvl="1"/>
            <a:r>
              <a:rPr lang="en-GB" dirty="0" smtClean="0"/>
              <a:t>Contact lenses and glasses correct farsightedness by converging light rays.</a:t>
            </a:r>
          </a:p>
          <a:p>
            <a:pPr lvl="1"/>
            <a:r>
              <a:rPr lang="en-GB" dirty="0" smtClean="0"/>
              <a:t>It therefore which increases the eye's focusing power.</a:t>
            </a:r>
          </a:p>
          <a:p>
            <a:pPr lvl="1"/>
            <a:r>
              <a:rPr lang="en-GB" dirty="0" smtClean="0"/>
              <a:t>This moves the eye's focus point forward, onto the retina.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Eyestrain</a:t>
            </a:r>
            <a:endParaRPr lang="en-GB" dirty="0"/>
          </a:p>
        </p:txBody>
      </p:sp>
      <p:sp>
        <p:nvSpPr>
          <p:cNvPr id="3" name="Content Placeholder 2"/>
          <p:cNvSpPr>
            <a:spLocks noGrp="1"/>
          </p:cNvSpPr>
          <p:nvPr>
            <p:ph idx="1"/>
          </p:nvPr>
        </p:nvSpPr>
        <p:spPr/>
        <p:txBody>
          <a:bodyPr>
            <a:normAutofit/>
          </a:bodyPr>
          <a:lstStyle/>
          <a:p>
            <a:r>
              <a:rPr lang="en-GB" dirty="0" smtClean="0"/>
              <a:t>It occurs when someone’s eyes get tired from intense use, such as while driving long distances or staring at computer screens and other digital devices.</a:t>
            </a:r>
          </a:p>
          <a:p>
            <a:r>
              <a:rPr lang="en-GB" dirty="0" smtClean="0"/>
              <a:t>It can be annoying sometimes.</a:t>
            </a:r>
          </a:p>
          <a:p>
            <a:r>
              <a:rPr lang="en-GB" dirty="0" smtClean="0"/>
              <a:t>It goes away one someone has taken a rest of eyes to reduce discomfort.</a:t>
            </a:r>
          </a:p>
          <a:p>
            <a:r>
              <a:rPr lang="en-GB" dirty="0" smtClean="0"/>
              <a:t>Sometimes, eyestrain can illustrate underlying condition that needs treatment.</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Cause of Eye strain</a:t>
            </a:r>
            <a:endParaRPr lang="en-GB" dirty="0"/>
          </a:p>
        </p:txBody>
      </p:sp>
      <p:sp>
        <p:nvSpPr>
          <p:cNvPr id="3" name="Content Placeholder 2"/>
          <p:cNvSpPr>
            <a:spLocks noGrp="1"/>
          </p:cNvSpPr>
          <p:nvPr>
            <p:ph idx="1"/>
          </p:nvPr>
        </p:nvSpPr>
        <p:spPr/>
        <p:txBody>
          <a:bodyPr>
            <a:normAutofit fontScale="92500" lnSpcReduction="20000"/>
          </a:bodyPr>
          <a:lstStyle/>
          <a:p>
            <a:r>
              <a:rPr lang="en-GB" dirty="0"/>
              <a:t>Looking at digital device screens</a:t>
            </a:r>
          </a:p>
          <a:p>
            <a:r>
              <a:rPr lang="en-GB" dirty="0"/>
              <a:t>Reading without pausing to rest your eyes</a:t>
            </a:r>
          </a:p>
          <a:p>
            <a:r>
              <a:rPr lang="en-GB" dirty="0"/>
              <a:t>Driving long distances and doing other activities involving extended focus</a:t>
            </a:r>
          </a:p>
          <a:p>
            <a:r>
              <a:rPr lang="en-GB" dirty="0"/>
              <a:t>Being exposed to bright light or glare</a:t>
            </a:r>
          </a:p>
          <a:p>
            <a:r>
              <a:rPr lang="en-GB" dirty="0"/>
              <a:t>Straining to see in very dim light</a:t>
            </a:r>
          </a:p>
          <a:p>
            <a:r>
              <a:rPr lang="en-GB" dirty="0"/>
              <a:t>Having an underlying eye problem, such as dry eyes or uncorrected vision (refractive error)</a:t>
            </a:r>
          </a:p>
          <a:p>
            <a:r>
              <a:rPr lang="en-GB" dirty="0"/>
              <a:t>Being stressed or fatigued</a:t>
            </a:r>
          </a:p>
          <a:p>
            <a:r>
              <a:rPr lang="en-GB" dirty="0"/>
              <a:t>Being exposed to dry moving air from a fan, heating or air-conditioning </a:t>
            </a:r>
            <a:r>
              <a:rPr lang="en-GB" dirty="0" smtClean="0"/>
              <a:t>system.</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Correct </a:t>
            </a:r>
            <a:r>
              <a:rPr lang="en-GB" dirty="0"/>
              <a:t>G</a:t>
            </a:r>
            <a:r>
              <a:rPr lang="en-GB" dirty="0" smtClean="0"/>
              <a:t>lasses can Alleviate Eyestrain</a:t>
            </a:r>
            <a:endParaRPr lang="en-GB" dirty="0"/>
          </a:p>
        </p:txBody>
      </p:sp>
      <p:sp>
        <p:nvSpPr>
          <p:cNvPr id="3" name="Content Placeholder 2"/>
          <p:cNvSpPr>
            <a:spLocks noGrp="1"/>
          </p:cNvSpPr>
          <p:nvPr>
            <p:ph idx="1"/>
          </p:nvPr>
        </p:nvSpPr>
        <p:spPr/>
        <p:txBody>
          <a:bodyPr/>
          <a:lstStyle/>
          <a:p>
            <a:r>
              <a:rPr lang="en-GB" dirty="0" smtClean="0"/>
              <a:t>By filtering blur light.</a:t>
            </a:r>
          </a:p>
          <a:p>
            <a:r>
              <a:rPr lang="en-GB" dirty="0" smtClean="0"/>
              <a:t>Blocking of Ultra Violet rays from the sun’s harmful rays..</a:t>
            </a:r>
          </a:p>
          <a:p>
            <a:r>
              <a:rPr lang="en-GB" dirty="0" smtClean="0"/>
              <a:t>Dark shading in sunglasses helps cut down on the sun's glare.</a:t>
            </a:r>
          </a:p>
          <a:p>
            <a:endParaRPr lang="en-GB"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Why Wearing Someone else’s </a:t>
            </a:r>
            <a:r>
              <a:rPr lang="en-GB" dirty="0"/>
              <a:t>G</a:t>
            </a:r>
            <a:r>
              <a:rPr lang="en-GB" dirty="0" smtClean="0"/>
              <a:t>lasses Can Make your Vision Worse</a:t>
            </a:r>
            <a:endParaRPr lang="en-GB" dirty="0"/>
          </a:p>
        </p:txBody>
      </p:sp>
      <p:sp>
        <p:nvSpPr>
          <p:cNvPr id="3" name="Content Placeholder 2"/>
          <p:cNvSpPr>
            <a:spLocks noGrp="1"/>
          </p:cNvSpPr>
          <p:nvPr>
            <p:ph idx="1"/>
          </p:nvPr>
        </p:nvSpPr>
        <p:spPr/>
        <p:txBody>
          <a:bodyPr/>
          <a:lstStyle/>
          <a:p>
            <a:r>
              <a:rPr lang="en-GB" dirty="0" smtClean="0"/>
              <a:t>Creates weirdness in eyes.</a:t>
            </a:r>
          </a:p>
          <a:p>
            <a:r>
              <a:rPr lang="en-GB" dirty="0" smtClean="0"/>
              <a:t>May lead to eyestrain.</a:t>
            </a:r>
          </a:p>
          <a:p>
            <a:r>
              <a:rPr lang="en-GB" dirty="0" smtClean="0"/>
              <a:t>Kids are at risk of harming their eyes if they wear another person’s glasses.</a:t>
            </a:r>
          </a:p>
          <a:p>
            <a:r>
              <a:rPr lang="en-GB" dirty="0" smtClean="0"/>
              <a:t>It can harm the eyesight of kids depending on how long they wear the glasses.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Akhtar, F., Ali, M., Zaheer, N., &amp; Kausar, A. (2012). Hypermetropia as a presentation of diffuse choroidal haemangioma in Sturge-Weber syndrome. </a:t>
            </a:r>
            <a:r>
              <a:rPr lang="en-GB" i="1" dirty="0" smtClean="0"/>
              <a:t>J Coll Physicians Surg Pak</a:t>
            </a:r>
            <a:r>
              <a:rPr lang="en-GB" dirty="0" smtClean="0"/>
              <a:t>, </a:t>
            </a:r>
            <a:r>
              <a:rPr lang="en-GB" i="1" dirty="0" smtClean="0"/>
              <a:t>22</a:t>
            </a:r>
            <a:r>
              <a:rPr lang="en-GB" dirty="0" smtClean="0"/>
              <a:t>(1), 53-55.</a:t>
            </a:r>
          </a:p>
          <a:p>
            <a:r>
              <a:rPr lang="en-GB" dirty="0" smtClean="0"/>
              <a:t>Cumberland, P. M., Bountziouka, V., &amp; Rahi, J. S. (2018). Impact of varying the definition of myopia on estimates of prevalence and associations with risk factors: time for an approach that serves research, practice and policy. </a:t>
            </a:r>
            <a:r>
              <a:rPr lang="en-GB" i="1" dirty="0" smtClean="0"/>
              <a:t>British Journal of Ophthalmology</a:t>
            </a:r>
            <a:r>
              <a:rPr lang="en-GB" dirty="0" smtClean="0"/>
              <a:t>, bjophthalmol-2017.</a:t>
            </a:r>
          </a:p>
          <a:p>
            <a:r>
              <a:rPr lang="en-GB" dirty="0" smtClean="0"/>
              <a:t>Ghosh, S., Mukhopadhyay, U., Maji, D., &amp; Bhaduri, G. (2012). Visual impairment in urban school children of low-income families in Kolkata, India. </a:t>
            </a:r>
            <a:r>
              <a:rPr lang="en-GB" i="1" dirty="0" smtClean="0"/>
              <a:t>Indian journal of public health</a:t>
            </a:r>
            <a:r>
              <a:rPr lang="en-GB" dirty="0" smtClean="0"/>
              <a:t>, </a:t>
            </a:r>
            <a:r>
              <a:rPr lang="en-GB" i="1" dirty="0" smtClean="0"/>
              <a:t>56</a:t>
            </a:r>
            <a:r>
              <a:rPr lang="en-GB" dirty="0" smtClean="0"/>
              <a:t>(2), 16.</a:t>
            </a:r>
          </a:p>
          <a:p>
            <a:r>
              <a:rPr lang="en-GB" dirty="0" smtClean="0"/>
              <a:t>Khan, A., Ahmed, I., Awan, M. A., &amp; Khan, A. A. (2017). Effect of ambient light intensity on auto-</a:t>
            </a:r>
            <a:r>
              <a:rPr lang="en-GB" dirty="0" err="1" smtClean="0"/>
              <a:t>refractometer</a:t>
            </a:r>
            <a:r>
              <a:rPr lang="en-GB" dirty="0" smtClean="0"/>
              <a:t> results. </a:t>
            </a:r>
            <a:r>
              <a:rPr lang="en-GB" i="1" dirty="0" smtClean="0"/>
              <a:t>Ophthalmology Pakistan</a:t>
            </a:r>
            <a:r>
              <a:rPr lang="en-GB" dirty="0" smtClean="0"/>
              <a:t>, </a:t>
            </a:r>
            <a:r>
              <a:rPr lang="en-GB" i="1" dirty="0" smtClean="0"/>
              <a:t>7</a:t>
            </a:r>
            <a:r>
              <a:rPr lang="en-GB" dirty="0" smtClean="0"/>
              <a:t>(03), 11-14.</a:t>
            </a:r>
            <a:endParaRPr lang="en-GB"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302</TotalTime>
  <Words>1282</Words>
  <Application>Microsoft Office PowerPoint</Application>
  <PresentationFormat>On-screen Show (4:3)</PresentationFormat>
  <Paragraphs>83</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 Boardroom</vt:lpstr>
      <vt:lpstr>Myopia and Hypermetropia</vt:lpstr>
      <vt:lpstr>Anatomy of the Eye</vt:lpstr>
      <vt:lpstr>Anatomy of the Eye</vt:lpstr>
      <vt:lpstr>How the Cornea Focuses Images on the Retina</vt:lpstr>
      <vt:lpstr>How the Cornea Focuses Images on the Retina in Myopic</vt:lpstr>
      <vt:lpstr>How the Cornea Focuses Images on the Retina in Hypermetropia</vt:lpstr>
      <vt:lpstr>How glasses, contact lenses, and laser surgery fix myopia and hypermetropia.</vt:lpstr>
      <vt:lpstr>Eyestrain</vt:lpstr>
      <vt:lpstr>Cause of Eye strain</vt:lpstr>
      <vt:lpstr>How Correct Glasses can Alleviate Eyestrain</vt:lpstr>
      <vt:lpstr>Why Wearing Someone else’s Glasses Can Make your Vision Worse</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Myopia and Hypermetropia</dc:title>
  <dc:creator>mimi</dc:creator>
  <cp:lastModifiedBy>Windows User</cp:lastModifiedBy>
  <cp:revision>32</cp:revision>
  <dcterms:created xsi:type="dcterms:W3CDTF">2018-11-28T15:23:40Z</dcterms:created>
  <dcterms:modified xsi:type="dcterms:W3CDTF">2018-11-29T00:31:21Z</dcterms:modified>
</cp:coreProperties>
</file>